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479" r:id="rId2"/>
    <p:sldId id="412" r:id="rId3"/>
    <p:sldId id="413" r:id="rId4"/>
    <p:sldId id="414" r:id="rId5"/>
    <p:sldId id="415" r:id="rId6"/>
    <p:sldId id="416" r:id="rId7"/>
    <p:sldId id="417" r:id="rId8"/>
    <p:sldId id="421" r:id="rId9"/>
    <p:sldId id="419" r:id="rId10"/>
    <p:sldId id="420" r:id="rId11"/>
    <p:sldId id="422" r:id="rId12"/>
    <p:sldId id="423" r:id="rId13"/>
    <p:sldId id="424" r:id="rId14"/>
    <p:sldId id="425" r:id="rId15"/>
    <p:sldId id="426" r:id="rId16"/>
    <p:sldId id="427" r:id="rId17"/>
    <p:sldId id="428" r:id="rId18"/>
    <p:sldId id="429" r:id="rId19"/>
    <p:sldId id="430" r:id="rId20"/>
    <p:sldId id="433" r:id="rId21"/>
    <p:sldId id="43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BE"/>
    <a:srgbClr val="FF66FF"/>
    <a:srgbClr val="800080"/>
    <a:srgbClr val="0080FF"/>
    <a:srgbClr val="66CCFF"/>
    <a:srgbClr val="00FF00"/>
    <a:srgbClr val="66FF66"/>
    <a:srgbClr val="FF8000"/>
    <a:srgbClr val="FFCC66"/>
    <a:srgbClr val="0F7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7" autoAdjust="0"/>
    <p:restoredTop sz="92562" autoAdjust="0"/>
  </p:normalViewPr>
  <p:slideViewPr>
    <p:cSldViewPr snapToObjects="1">
      <p:cViewPr>
        <p:scale>
          <a:sx n="70" d="100"/>
          <a:sy n="70" d="100"/>
        </p:scale>
        <p:origin x="-806" y="-2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8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BC989-131B-AB4F-9A31-AC5F7EC985D6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183D7-1F54-4C4D-BC04-D543AE90D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64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CA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CA" smtClean="0"/>
              <a:t>Click to edit Master text styles</a:t>
            </a:r>
          </a:p>
          <a:p>
            <a:pPr lvl="1" eaLnBrk="1" latinLnBrk="0" hangingPunct="1"/>
            <a:r>
              <a:rPr lang="en-CA" smtClean="0"/>
              <a:t>Second level</a:t>
            </a:r>
          </a:p>
          <a:p>
            <a:pPr lvl="2" eaLnBrk="1" latinLnBrk="0" hangingPunct="1"/>
            <a:r>
              <a:rPr lang="en-CA" smtClean="0"/>
              <a:t>Third level</a:t>
            </a:r>
          </a:p>
          <a:p>
            <a:pPr lvl="3" eaLnBrk="1" latinLnBrk="0" hangingPunct="1"/>
            <a:r>
              <a:rPr lang="en-CA" smtClean="0"/>
              <a:t>Fourth level</a:t>
            </a:r>
          </a:p>
          <a:p>
            <a:pPr lvl="4" eaLnBrk="1" latinLnBrk="0" hangingPunct="1"/>
            <a:r>
              <a:rPr lang="en-CA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CA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CA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CA" smtClean="0"/>
              <a:t>Click to edit Master text styles</a:t>
            </a:r>
          </a:p>
          <a:p>
            <a:pPr lvl="1" eaLnBrk="1" latinLnBrk="0" hangingPunct="1"/>
            <a:r>
              <a:rPr kumimoji="0" lang="en-CA" smtClean="0"/>
              <a:t>Second level</a:t>
            </a:r>
          </a:p>
          <a:p>
            <a:pPr lvl="2" eaLnBrk="1" latinLnBrk="0" hangingPunct="1"/>
            <a:r>
              <a:rPr kumimoji="0" lang="en-CA" smtClean="0"/>
              <a:t>Third level</a:t>
            </a:r>
          </a:p>
          <a:p>
            <a:pPr lvl="3" eaLnBrk="1" latinLnBrk="0" hangingPunct="1"/>
            <a:r>
              <a:rPr kumimoji="0" lang="en-CA" smtClean="0"/>
              <a:t>Fourth level</a:t>
            </a:r>
          </a:p>
          <a:p>
            <a:pPr lvl="4" eaLnBrk="1" latinLnBrk="0" hangingPunct="1"/>
            <a:r>
              <a:rPr kumimoji="0" lang="en-CA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FA6CC54-22AD-2A45-ADA6-8F749380B8B6}" type="datetimeFigureOut">
              <a:rPr lang="en-US" smtClean="0"/>
              <a:pPr/>
              <a:t>12/3/2017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BED8043-3D8F-D147-B1C0-C490C9B566A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ojhang@cs.ucla.edu" TargetMode="External"/><Relationship Id="rId2" Type="http://schemas.openxmlformats.org/officeDocument/2006/relationships/hyperlink" Target="mailto:tsenghy@g.ucla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helsea.ju@cs.ucla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Topic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66786" y="4561114"/>
            <a:ext cx="835267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Slides for CS 31 discussion session</a:t>
            </a:r>
          </a:p>
          <a:p>
            <a:r>
              <a:rPr lang="en-US" dirty="0"/>
              <a:t>TA: Hsiao-Yun (Katie) Tseng  </a:t>
            </a:r>
            <a:r>
              <a:rPr lang="en-US" dirty="0">
                <a:hlinkClick r:id="rId2"/>
              </a:rPr>
              <a:t>tsenghy@g.ucla.edu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Credit </a:t>
            </a:r>
            <a:r>
              <a:rPr lang="en-US" dirty="0"/>
              <a:t>to former TA Bo-</a:t>
            </a:r>
            <a:r>
              <a:rPr lang="en-US" dirty="0" err="1"/>
              <a:t>Jhang</a:t>
            </a:r>
            <a:r>
              <a:rPr lang="en-US" dirty="0"/>
              <a:t> Ho (</a:t>
            </a:r>
            <a:r>
              <a:rPr lang="en-US" dirty="0">
                <a:hlinkClick r:id="rId3"/>
              </a:rPr>
              <a:t>bojhang@cs.ucla.edu</a:t>
            </a:r>
            <a:r>
              <a:rPr lang="en-US" dirty="0"/>
              <a:t>), CS31 Discussion 1E, Spring 17’</a:t>
            </a:r>
          </a:p>
          <a:p>
            <a:r>
              <a:rPr lang="en-US" dirty="0"/>
              <a:t>Credit to former TA Chelsea </a:t>
            </a:r>
            <a:r>
              <a:rPr lang="en-US" dirty="0" err="1" smtClean="0"/>
              <a:t>Ju</a:t>
            </a:r>
            <a:r>
              <a:rPr lang="en-US" dirty="0" smtClean="0"/>
              <a:t> (</a:t>
            </a:r>
            <a:r>
              <a:rPr lang="en-US" dirty="0" smtClean="0">
                <a:hlinkClick r:id="rId4"/>
              </a:rPr>
              <a:t>chelsea.ju@cs.ucla.edu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234857"/>
            <a:ext cx="8229600" cy="1066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We can use reference (&amp; after the data type) to achieve the task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2225457"/>
            <a:ext cx="74676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swap(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&amp;x,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&amp;y)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t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x;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x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y;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y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=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t;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6;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swap(a, b);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"a="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 &lt;&lt; </a:t>
            </a:r>
            <a:r>
              <a:rPr lang="en-US" sz="1400" dirty="0" smtClean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", b="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b &lt;&lt;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Hope a = 5, b = 3 now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5764886"/>
            <a:ext cx="8229600" cy="78831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x, y are going to control a, b</a:t>
            </a:r>
          </a:p>
        </p:txBody>
      </p:sp>
    </p:spTree>
    <p:extLst>
      <p:ext uri="{BB962C8B-B14F-4D97-AF65-F5344CB8AC3E}">
        <p14:creationId xmlns:p14="http://schemas.microsoft.com/office/powerpoint/2010/main" val="25784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Have you done the exercise?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0" y="1524000"/>
            <a:ext cx="1219200" cy="193899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638800" y="1566208"/>
            <a:ext cx="1219200" cy="193899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0" y="3928408"/>
            <a:ext cx="1219200" cy="193899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38800" y="3899469"/>
            <a:ext cx="1219200" cy="193899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419600" y="1447800"/>
            <a:ext cx="0" cy="4572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600200" y="3581400"/>
            <a:ext cx="5715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20692511">
            <a:off x="3130767" y="2929725"/>
            <a:ext cx="970037" cy="461665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Done!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2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New challenges!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295400" y="2394972"/>
            <a:ext cx="2743199" cy="267765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 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*********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*************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419600" y="1447800"/>
            <a:ext cx="0" cy="45720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486401" y="990600"/>
            <a:ext cx="2743199" cy="563231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 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</a:t>
            </a: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</a:t>
            </a:r>
            <a:b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 </a:t>
            </a: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b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 </a:t>
            </a:r>
            <a:b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2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</a:t>
            </a: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</a:t>
            </a:r>
            <a:b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br>
              <a:rPr lang="en-US" sz="2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*************</a:t>
            </a:r>
            <a:b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2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endParaRPr lang="en-US" sz="2400" dirty="0">
              <a:effectLst/>
              <a:latin typeface="Cambria"/>
              <a:ea typeface="ＭＳ 明朝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3555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a shape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234857"/>
            <a:ext cx="8229600" cy="1066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Observation: For each line, we always print some white spaces, and then some stars, and an </a:t>
            </a:r>
            <a:r>
              <a:rPr lang="en-US" dirty="0" err="1" smtClean="0"/>
              <a:t>endline</a:t>
            </a:r>
            <a:r>
              <a:rPr lang="en-US" dirty="0" smtClean="0"/>
              <a:t> character.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3528774"/>
            <a:ext cx="1600201" cy="160043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 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*********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*************</a:t>
            </a:r>
            <a:endParaRPr lang="en-US" sz="1400" dirty="0">
              <a:effectLst/>
              <a:latin typeface="Cambria"/>
              <a:ea typeface="ＭＳ 明朝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73957" y="2667000"/>
            <a:ext cx="1600200" cy="332398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 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</a:t>
            </a: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</a:t>
            </a:r>
            <a:b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*****</a:t>
            </a:r>
            <a:b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 </a:t>
            </a: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</a:t>
            </a:r>
            <a:b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******* </a:t>
            </a:r>
            <a:b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1400" dirty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</a:t>
            </a: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/>
            </a:r>
            <a:b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</a:t>
            </a:r>
            <a: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</a:t>
            </a:r>
            <a:b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***********</a:t>
            </a:r>
            <a:br>
              <a:rPr lang="en-US" sz="140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*************</a:t>
            </a:r>
            <a:b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b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</a:br>
            <a:r>
              <a:rPr lang="en-US" sz="1400" smtClean="0">
                <a:solidFill>
                  <a:srgbClr val="222222"/>
                </a:solidFill>
                <a:latin typeface="Consolas"/>
                <a:ea typeface="ＭＳ 明朝"/>
                <a:cs typeface="Courier"/>
              </a:rPr>
              <a:t>     ***</a:t>
            </a:r>
            <a:endParaRPr lang="en-US" sz="1400" dirty="0">
              <a:effectLst/>
              <a:latin typeface="Cambria"/>
              <a:ea typeface="ＭＳ 明朝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629400" y="2514600"/>
            <a:ext cx="0" cy="35814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01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a shape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234857"/>
            <a:ext cx="8229600" cy="1066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Observation: For each line, we always print some white spaces, and then some stars, and an </a:t>
            </a:r>
            <a:r>
              <a:rPr lang="en-US" dirty="0" err="1" smtClean="0"/>
              <a:t>endline</a:t>
            </a:r>
            <a:r>
              <a:rPr lang="en-US" dirty="0" smtClean="0"/>
              <a:t> character.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2454057"/>
            <a:ext cx="7467600" cy="166199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"*"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r>
              <a:rPr lang="en-US" sz="1400" dirty="0"/>
              <a:t> 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72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the pyramid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447800"/>
            <a:ext cx="7467600" cy="3970318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"*"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(6, 1);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  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(5, 3);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5);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(3, 7);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(2, 9);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(1, 11);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***********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(0, 13);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//*************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7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the </a:t>
            </a:r>
            <a:r>
              <a:rPr lang="en-US" dirty="0"/>
              <a:t>pyramid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447800"/>
            <a:ext cx="74676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 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charset="0"/>
                <a:ea typeface="ＭＳ 明朝" charset="-128"/>
                <a:cs typeface="Courier New" charset="0"/>
              </a:rPr>
              <a:t>"*"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size = 7;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size;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(size - 1 -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2 *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+ 1);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99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the </a:t>
            </a:r>
            <a:r>
              <a:rPr lang="en-US" dirty="0" err="1" smtClean="0"/>
              <a:t>X’mas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447800"/>
            <a:ext cx="7467600" cy="418576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(5, 1);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 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(3, 5);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(3, 5);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(2, 7);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(3, 5);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(2, 7);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(1, 9);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(2, 7);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(1, 9);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(0, 11);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//***********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4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the </a:t>
            </a:r>
            <a:r>
              <a:rPr lang="en-US" dirty="0" err="1" smtClean="0"/>
              <a:t>X’mas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150977"/>
            <a:ext cx="7467600" cy="547842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- 1,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+ 2);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- 2,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+ 4);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(5, 1);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 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(3, 5);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(2, 7);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                    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//***********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(4, 3);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   ***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49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Draw the </a:t>
            </a:r>
            <a:r>
              <a:rPr lang="en-US" dirty="0" err="1" smtClean="0"/>
              <a:t>X’mas</a:t>
            </a:r>
            <a:r>
              <a:rPr lang="en-US" dirty="0" smtClean="0"/>
              <a:t> tree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447800"/>
            <a:ext cx="7467600" cy="353943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numStars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- 1,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+ 2);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startNumSpaces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- 2,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startNumStars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+ 4);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size = 4;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for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= 0;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 4;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++)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printLayer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(size + 1 -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, 2 *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i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+ 1);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(size, 3);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printSpaceStarLine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(size, 3);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78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function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5060120"/>
            <a:ext cx="8229600" cy="768191"/>
          </a:xfrm>
        </p:spPr>
        <p:txBody>
          <a:bodyPr>
            <a:normAutofit/>
          </a:bodyPr>
          <a:lstStyle/>
          <a:p>
            <a:r>
              <a:rPr lang="en-US" dirty="0" smtClean="0"/>
              <a:t>Take some numbers, produce a result value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905000"/>
            <a:ext cx="2540000" cy="254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3352800"/>
            <a:ext cx="925443" cy="9254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672521"/>
            <a:ext cx="685800" cy="685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650421"/>
            <a:ext cx="685800" cy="685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2109" y="3657600"/>
            <a:ext cx="685800" cy="685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00339" y="321065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int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0600" y="420266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double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732758" y="4191000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string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84741" y="4099723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double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2670819" y="3352800"/>
            <a:ext cx="639751" cy="290755"/>
          </a:xfrm>
          <a:prstGeom prst="righ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6340579" y="3366845"/>
            <a:ext cx="639751" cy="290755"/>
          </a:xfrm>
          <a:prstGeom prst="rightArrow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7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ASCII Characters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382000" cy="4937760"/>
          </a:xfrm>
        </p:spPr>
        <p:txBody>
          <a:bodyPr>
            <a:normAutofit/>
          </a:bodyPr>
          <a:lstStyle/>
          <a:p>
            <a:r>
              <a:rPr lang="en-US" dirty="0" smtClean="0"/>
              <a:t>#include &lt;</a:t>
            </a:r>
            <a:r>
              <a:rPr lang="en-US" dirty="0" err="1" smtClean="0"/>
              <a:t>cctype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Some functions in this library: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isalnum(int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</a:t>
            </a:r>
            <a:r>
              <a:rPr lang="en-US" dirty="0" smtClean="0">
                <a:latin typeface="Courier"/>
                <a:cs typeface="Courier"/>
              </a:rPr>
              <a:t>); // alphanumeric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isdigit(int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</a:t>
            </a:r>
            <a:r>
              <a:rPr lang="en-US" dirty="0" smtClean="0">
                <a:latin typeface="Courier"/>
                <a:cs typeface="Courier"/>
              </a:rPr>
              <a:t>); // decimal digit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islower(int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</a:t>
            </a:r>
            <a:r>
              <a:rPr lang="en-US" dirty="0" smtClean="0">
                <a:latin typeface="Courier"/>
                <a:cs typeface="Courier"/>
              </a:rPr>
              <a:t>); // lowercase letter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isupper(int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c</a:t>
            </a:r>
            <a:r>
              <a:rPr lang="en-US" dirty="0" smtClean="0">
                <a:latin typeface="Courier"/>
                <a:cs typeface="Courier"/>
              </a:rPr>
              <a:t>); // uppercase letter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isspace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c); // white-space</a:t>
            </a:r>
          </a:p>
          <a:p>
            <a:pPr lvl="1"/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toupper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c); // convert to uppercase</a:t>
            </a:r>
          </a:p>
          <a:p>
            <a:pPr lvl="1"/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tolower</a:t>
            </a:r>
            <a:r>
              <a:rPr lang="en-US" dirty="0" smtClean="0">
                <a:latin typeface="Courier"/>
                <a:cs typeface="Courier"/>
              </a:rPr>
              <a:t>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c); // convert to </a:t>
            </a:r>
            <a:r>
              <a:rPr lang="en-US" dirty="0" smtClean="0">
                <a:latin typeface="Courier"/>
                <a:cs typeface="Courier"/>
              </a:rPr>
              <a:t>lowercase</a:t>
            </a:r>
          </a:p>
          <a:p>
            <a:r>
              <a:rPr lang="en-US" sz="4800" dirty="0" smtClean="0"/>
              <a:t>Don’t memorize them!</a:t>
            </a:r>
            <a:endParaRPr lang="en-US" sz="4800" dirty="0"/>
          </a:p>
          <a:p>
            <a:endParaRPr lang="en-US" dirty="0">
              <a:latin typeface="Courier"/>
              <a:cs typeface="Courier"/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331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#include &lt;</a:t>
            </a:r>
            <a:r>
              <a:rPr lang="en-US" dirty="0" err="1" smtClean="0"/>
              <a:t>cctype</a:t>
            </a:r>
            <a:r>
              <a:rPr lang="en-US" dirty="0" smtClean="0"/>
              <a:t>&gt; example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219200"/>
            <a:ext cx="7239000" cy="487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function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4724400"/>
            <a:ext cx="8229600" cy="768191"/>
          </a:xfrm>
        </p:spPr>
        <p:txBody>
          <a:bodyPr>
            <a:normAutofit/>
          </a:bodyPr>
          <a:lstStyle/>
          <a:p>
            <a:r>
              <a:rPr lang="en-US" dirty="0" smtClean="0"/>
              <a:t>What is f(5)?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2491456"/>
            <a:ext cx="48269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i="1" smtClean="0"/>
              <a:t>f(x) = 2x + 3</a:t>
            </a:r>
            <a:endParaRPr lang="en-US" sz="7200" i="1"/>
          </a:p>
        </p:txBody>
      </p:sp>
    </p:spTree>
    <p:extLst>
      <p:ext uri="{BB962C8B-B14F-4D97-AF65-F5344CB8AC3E}">
        <p14:creationId xmlns:p14="http://schemas.microsoft.com/office/powerpoint/2010/main" val="55724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function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4724400"/>
            <a:ext cx="8229600" cy="768191"/>
          </a:xfrm>
        </p:spPr>
        <p:txBody>
          <a:bodyPr>
            <a:normAutofit/>
          </a:bodyPr>
          <a:lstStyle/>
          <a:p>
            <a:r>
              <a:rPr lang="en-US" dirty="0" smtClean="0"/>
              <a:t>What is f(4, 1)?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4118" y="2491456"/>
            <a:ext cx="73507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i="1" dirty="0" smtClean="0"/>
              <a:t>f(x, y) = 3x + 2y - </a:t>
            </a:r>
            <a:r>
              <a:rPr lang="en-US" sz="7200" i="1" dirty="0" err="1" smtClean="0"/>
              <a:t>xy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89150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function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1450300"/>
            <a:ext cx="74676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square(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 * n;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6;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a = a * b + square(a + b);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4763488"/>
            <a:ext cx="8229600" cy="1256312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output?</a:t>
            </a:r>
          </a:p>
        </p:txBody>
      </p:sp>
    </p:spTree>
    <p:extLst>
      <p:ext uri="{BB962C8B-B14F-4D97-AF65-F5344CB8AC3E}">
        <p14:creationId xmlns:p14="http://schemas.microsoft.com/office/powerpoint/2010/main" val="174871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function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1295400"/>
            <a:ext cx="7467600" cy="3323987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square(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6;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a = a * b + square(a + b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);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cout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&lt;&lt; a &lt;&lt; </a:t>
            </a:r>
            <a:r>
              <a:rPr lang="en-US" sz="1400" dirty="0" err="1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endl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square(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n * n;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4876800"/>
            <a:ext cx="8229600" cy="144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When a function is called, it always look back and try to find the function.</a:t>
            </a:r>
          </a:p>
          <a:p>
            <a:r>
              <a:rPr lang="en-US" dirty="0" smtClean="0"/>
              <a:t>If you want to declare it before the </a:t>
            </a:r>
            <a:r>
              <a:rPr lang="en-US" dirty="0" err="1" smtClean="0"/>
              <a:t>callee</a:t>
            </a:r>
            <a:r>
              <a:rPr lang="en-US" dirty="0" smtClean="0"/>
              <a:t>, you have to declare it first.</a:t>
            </a:r>
          </a:p>
        </p:txBody>
      </p:sp>
    </p:spTree>
    <p:extLst>
      <p:ext uri="{BB962C8B-B14F-4D97-AF65-F5344CB8AC3E}">
        <p14:creationId xmlns:p14="http://schemas.microsoft.com/office/powerpoint/2010/main" val="56329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Quiz time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447800"/>
            <a:ext cx="8229600" cy="43805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11 questions on the website</a:t>
            </a:r>
          </a:p>
        </p:txBody>
      </p:sp>
    </p:spTree>
    <p:extLst>
      <p:ext uri="{BB962C8B-B14F-4D97-AF65-F5344CB8AC3E}">
        <p14:creationId xmlns:p14="http://schemas.microsoft.com/office/powerpoint/2010/main" val="54659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function?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447800"/>
            <a:ext cx="8229600" cy="43805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Save repeating codes</a:t>
            </a:r>
          </a:p>
          <a:p>
            <a:pPr defTabSz="914400"/>
            <a:r>
              <a:rPr lang="en-US" dirty="0" smtClean="0"/>
              <a:t>Make the main function more compact</a:t>
            </a:r>
          </a:p>
        </p:txBody>
      </p:sp>
    </p:spTree>
    <p:extLst>
      <p:ext uri="{BB962C8B-B14F-4D97-AF65-F5344CB8AC3E}">
        <p14:creationId xmlns:p14="http://schemas.microsoft.com/office/powerpoint/2010/main" val="17818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81000" y="1234857"/>
            <a:ext cx="8229600" cy="1066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 smtClean="0"/>
              <a:t>Can we write a function which exchange the values of two variables?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2225457"/>
            <a:ext cx="7467600" cy="31085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void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swap(</a:t>
            </a:r>
            <a:r>
              <a:rPr lang="en-US" sz="1400" dirty="0" err="1" smtClean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x,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</a:t>
            </a:r>
            <a:r>
              <a:rPr lang="en-US" sz="1400" dirty="0" smtClean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y) 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//TODO: how to do this?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main() {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a = 3;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 err="1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int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b = 6;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swap(a, b);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nsolas" charset="0"/>
                <a:ea typeface="ＭＳ 明朝" charset="-128"/>
                <a:cs typeface="Courier New" charset="0"/>
              </a:rPr>
              <a:t>// Hope a = 5, b = 3 now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/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latin typeface="Consolas" charset="0"/>
                <a:ea typeface="ＭＳ 明朝" charset="-128"/>
                <a:cs typeface="Courier New" charset="0"/>
              </a:rPr>
              <a:t>return</a:t>
            </a: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 0;</a:t>
            </a:r>
            <a:b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</a:br>
            <a:r>
              <a:rPr lang="en-US" sz="1400" dirty="0">
                <a:solidFill>
                  <a:srgbClr val="222222"/>
                </a:solidFill>
                <a:latin typeface="Consolas" charset="0"/>
                <a:ea typeface="ＭＳ 明朝" charset="-128"/>
                <a:cs typeface="Courier New" charset="0"/>
              </a:rPr>
              <a:t>}</a:t>
            </a:r>
            <a:endParaRPr lang="en-US" sz="1400" dirty="0">
              <a:effectLst/>
              <a:latin typeface="Cambria" charset="0"/>
              <a:ea typeface="ＭＳ 明朝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Origin.thmx</Template>
  <TotalTime>5259</TotalTime>
  <Words>435</Words>
  <Application>Microsoft Office PowerPoint</Application>
  <PresentationFormat>On-screen Show (4:3)</PresentationFormat>
  <Paragraphs>77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Origin</vt:lpstr>
      <vt:lpstr>Today’s Topic</vt:lpstr>
      <vt:lpstr>What is a function</vt:lpstr>
      <vt:lpstr>What is a function</vt:lpstr>
      <vt:lpstr>What is a function</vt:lpstr>
      <vt:lpstr>What is a function</vt:lpstr>
      <vt:lpstr>What is a function</vt:lpstr>
      <vt:lpstr>Quiz time</vt:lpstr>
      <vt:lpstr>Why function?</vt:lpstr>
      <vt:lpstr>Function</vt:lpstr>
      <vt:lpstr>Reference</vt:lpstr>
      <vt:lpstr>Have you done the exercise?</vt:lpstr>
      <vt:lpstr>New challenges!</vt:lpstr>
      <vt:lpstr>Draw a shape</vt:lpstr>
      <vt:lpstr>Draw a shape</vt:lpstr>
      <vt:lpstr>Draw the pyramid</vt:lpstr>
      <vt:lpstr>Draw the pyramid</vt:lpstr>
      <vt:lpstr>Draw the X’mas tree</vt:lpstr>
      <vt:lpstr>Draw the X’mas tree</vt:lpstr>
      <vt:lpstr>Draw the X’mas tree</vt:lpstr>
      <vt:lpstr>ASCII Characters</vt:lpstr>
      <vt:lpstr>#include &lt;cctype&gt; example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CS31 Discussion 1E</dc:title>
  <dc:creator>Chelsea Ju</dc:creator>
  <cp:lastModifiedBy>kumokay</cp:lastModifiedBy>
  <cp:revision>169</cp:revision>
  <dcterms:created xsi:type="dcterms:W3CDTF">2015-04-06T17:42:38Z</dcterms:created>
  <dcterms:modified xsi:type="dcterms:W3CDTF">2017-12-03T20:20:52Z</dcterms:modified>
</cp:coreProperties>
</file>